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1" r:id="rId10"/>
    <p:sldId id="262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7F7F7F"/>
    <a:srgbClr val="595959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6904A-686D-4E5E-9067-EE6ED927B9E5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3BB93-F760-4B37-8DB3-91874C9D7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D07EB-B7CE-4009-8A79-B7E2D4A1CB1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10D64-D103-4AE4-94DD-35E058655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3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C4E6-056C-46E8-9AC2-1C3671C91278}" type="datetime1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B7-1096-48FE-B7C7-F65B95DC9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2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CA31-EA1C-4B6E-9AD3-9D1258EB6AE0}" type="datetime1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B7-1096-48FE-B7C7-F65B95DC9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1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4079-6ECA-46C7-8148-82EA66978138}" type="datetime1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B7-1096-48FE-B7C7-F65B95DC9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5068-63C3-4511-8211-A8B252CCC0AF}" type="datetime1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B7-1096-48FE-B7C7-F65B95DC9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6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39CD-3A3F-4BC6-A8BC-1AA8800961F3}" type="datetime1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B7-1096-48FE-B7C7-F65B95DC9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3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633E-2A3C-4065-826E-9FCC395737F8}" type="datetime1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B7-1096-48FE-B7C7-F65B95DC9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7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09B0-9CDB-4F11-874B-88673A8082A6}" type="datetime1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B7-1096-48FE-B7C7-F65B95DC9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8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16A8-BEC3-46FC-96F4-DCB646A48FBC}" type="datetime1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B7-1096-48FE-B7C7-F65B95DC9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9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BA55-8F0F-400F-BAD4-AAFB3A50D9C5}" type="datetime1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B7-1096-48FE-B7C7-F65B95DC9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7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8CD2-6A3D-4162-AC1C-280B82EDD765}" type="datetime1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B7-1096-48FE-B7C7-F65B95DC9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7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D233-A3F3-4C7B-940D-11D0C6A200C9}" type="datetime1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B7-1096-48FE-B7C7-F65B95DC9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4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5277B-ADBF-4F39-9422-8DBB02F36FB5}" type="datetime1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940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B1B7-1096-48FE-B7C7-F65B95DC9F7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54" y="230188"/>
            <a:ext cx="1756048" cy="3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9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767676"/>
            </a:gs>
            <a:gs pos="0">
              <a:schemeClr val="tx1">
                <a:lumMod val="65000"/>
                <a:lumOff val="35000"/>
              </a:schemeClr>
            </a:gs>
            <a:gs pos="55000">
              <a:schemeClr val="tx1">
                <a:lumMod val="50000"/>
                <a:lumOff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1833" y="5692876"/>
            <a:ext cx="5953432" cy="1120725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Позолотина Елена Ивановна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Директор Корпоративного университета ТМК2</a:t>
            </a:r>
            <a:r>
              <a:rPr lang="en-US" sz="1600" dirty="0" smtClean="0">
                <a:solidFill>
                  <a:schemeClr val="bg1"/>
                </a:solidFill>
              </a:rPr>
              <a:t>U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Картинки по запросу человеческий капита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86" t="7153" b="4920"/>
          <a:stretch/>
        </p:blipFill>
        <p:spPr bwMode="auto">
          <a:xfrm>
            <a:off x="6766810" y="-139783"/>
            <a:ext cx="6097807" cy="583266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апля 3"/>
          <p:cNvSpPr/>
          <p:nvPr/>
        </p:nvSpPr>
        <p:spPr>
          <a:xfrm>
            <a:off x="6766810" y="-164092"/>
            <a:ext cx="6097807" cy="5856968"/>
          </a:xfrm>
          <a:prstGeom prst="teardrop">
            <a:avLst/>
          </a:prstGeom>
          <a:solidFill>
            <a:srgbClr val="FF66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607995" y="3185743"/>
            <a:ext cx="2160000" cy="2160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318" y="1590736"/>
            <a:ext cx="7716410" cy="2387600"/>
          </a:xfrm>
        </p:spPr>
        <p:txBody>
          <a:bodyPr>
            <a:noAutofit/>
          </a:bodyPr>
          <a:lstStyle/>
          <a:p>
            <a:pPr algn="l"/>
            <a:r>
              <a:rPr lang="ru-RU" sz="3200" cap="all" dirty="0" smtClean="0">
                <a:solidFill>
                  <a:schemeClr val="bg1"/>
                </a:solidFill>
              </a:rPr>
              <a:t>Корпоративное обучение </a:t>
            </a:r>
            <a:br>
              <a:rPr lang="ru-RU" sz="3200" cap="all" dirty="0" smtClean="0">
                <a:solidFill>
                  <a:schemeClr val="bg1"/>
                </a:solidFill>
              </a:rPr>
            </a:br>
            <a:r>
              <a:rPr lang="ru-RU" sz="3200" cap="all" dirty="0" smtClean="0">
                <a:solidFill>
                  <a:schemeClr val="bg1"/>
                </a:solidFill>
              </a:rPr>
              <a:t>как драйвер роста производительности труда</a:t>
            </a:r>
            <a:endParaRPr lang="ru-RU" sz="3200" cap="all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0323" y="6030566"/>
            <a:ext cx="48213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1"/>
          <a:stretch/>
        </p:blipFill>
        <p:spPr>
          <a:xfrm>
            <a:off x="10182686" y="194494"/>
            <a:ext cx="2009314" cy="63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767676"/>
            </a:gs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человеческий капита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86" t="7153" b="4920"/>
          <a:stretch/>
        </p:blipFill>
        <p:spPr bwMode="auto">
          <a:xfrm>
            <a:off x="6070600" y="-139784"/>
            <a:ext cx="6794017" cy="6498597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апля 5"/>
          <p:cNvSpPr/>
          <p:nvPr/>
        </p:nvSpPr>
        <p:spPr>
          <a:xfrm>
            <a:off x="6038445" y="-131318"/>
            <a:ext cx="6826172" cy="6498598"/>
          </a:xfrm>
          <a:prstGeom prst="teardrop">
            <a:avLst/>
          </a:prstGeom>
          <a:solidFill>
            <a:srgbClr val="FF66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40728" y="3973143"/>
            <a:ext cx="2160000" cy="2160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0323" y="2235200"/>
            <a:ext cx="658269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cap="all" dirty="0" smtClean="0">
                <a:solidFill>
                  <a:schemeClr val="bg1"/>
                </a:solidFill>
              </a:rPr>
              <a:t>Спасибо за внимание!</a:t>
            </a:r>
            <a:endParaRPr lang="ru-RU" cap="all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1"/>
          <a:stretch/>
        </p:blipFill>
        <p:spPr>
          <a:xfrm>
            <a:off x="10182686" y="194494"/>
            <a:ext cx="2009314" cy="63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69855" y="5567144"/>
            <a:ext cx="5400000" cy="540000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Заинтересованность административных </a:t>
            </a:r>
            <a:r>
              <a:rPr lang="ru-RU" sz="1400" dirty="0" smtClean="0">
                <a:solidFill>
                  <a:schemeClr val="tx1"/>
                </a:solidFill>
              </a:rPr>
              <a:t>ресурсов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02602" y="1218491"/>
            <a:ext cx="5400000" cy="540000"/>
          </a:xfrm>
          <a:prstGeom prst="rect">
            <a:avLst/>
          </a:prstGeom>
          <a:solidFill>
            <a:srgbClr val="FF66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Заинтересованность </a:t>
            </a:r>
            <a:r>
              <a:rPr lang="ru-RU" sz="1400" dirty="0" smtClean="0">
                <a:solidFill>
                  <a:schemeClr val="tx1"/>
                </a:solidFill>
              </a:rPr>
              <a:t>работодателей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4492413" y="2007062"/>
            <a:ext cx="3207174" cy="2771509"/>
          </a:xfrm>
          <a:prstGeom prst="hexagon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ПРОИЗВОДИТЕЛЬНОСТЬ ТРУДА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23461" y="3105834"/>
            <a:ext cx="254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Производительность труда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1001366"/>
            <a:ext cx="48213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B7-1096-48FE-B7C7-F65B95DC9F75}" type="slidenum">
              <a:rPr lang="ru-RU" smtClean="0"/>
              <a:t>2</a:t>
            </a:fld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7839442" y="3432144"/>
            <a:ext cx="382385" cy="1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5400000" flipH="1" flipV="1">
            <a:off x="7429270" y="3546295"/>
            <a:ext cx="2067253" cy="482139"/>
          </a:xfrm>
          <a:prstGeom prst="bentConnector3">
            <a:avLst>
              <a:gd name="adj1" fmla="val 100264"/>
            </a:avLst>
          </a:prstGeom>
          <a:ln>
            <a:solidFill>
              <a:srgbClr val="59595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16200000" flipH="1">
            <a:off x="7796896" y="5170860"/>
            <a:ext cx="1332000" cy="482139"/>
          </a:xfrm>
          <a:prstGeom prst="bentConnector3">
            <a:avLst>
              <a:gd name="adj1" fmla="val 100264"/>
            </a:avLst>
          </a:prstGeom>
          <a:ln>
            <a:solidFill>
              <a:srgbClr val="59595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22643" y="2007062"/>
            <a:ext cx="384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Факторы </a:t>
            </a:r>
            <a:r>
              <a:rPr lang="ru-RU" sz="1600" b="1" dirty="0" smtClean="0">
                <a:solidFill>
                  <a:srgbClr val="FF6600"/>
                </a:solidFill>
              </a:rPr>
              <a:t>внутренней</a:t>
            </a:r>
            <a:r>
              <a:rPr lang="ru-RU" sz="1600" b="1" dirty="0" smtClean="0"/>
              <a:t> среды, </a:t>
            </a:r>
            <a:r>
              <a:rPr lang="ru-RU" sz="1600" b="1" dirty="0" smtClean="0"/>
              <a:t>влияющие на производительность труда</a:t>
            </a: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355407" y="3227559"/>
            <a:ext cx="31665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Материально технические факторы </a:t>
            </a:r>
            <a:r>
              <a:rPr lang="ru-RU" sz="1600" dirty="0" smtClean="0"/>
              <a:t>производительности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Организационно-экономические </a:t>
            </a:r>
            <a:r>
              <a:rPr lang="ru-RU" sz="1600" dirty="0" smtClean="0"/>
              <a:t>факторы</a:t>
            </a:r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Социально-психологические факторы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62970" y="2643570"/>
            <a:ext cx="3166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endParaRPr lang="ru-RU" sz="16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886973" y="3432143"/>
            <a:ext cx="382385" cy="1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 rot="16200000" flipV="1">
            <a:off x="2602846" y="2774826"/>
            <a:ext cx="2067253" cy="482139"/>
          </a:xfrm>
          <a:prstGeom prst="bentConnector3">
            <a:avLst>
              <a:gd name="adj1" fmla="val 100264"/>
            </a:avLst>
          </a:prstGeom>
          <a:ln>
            <a:solidFill>
              <a:srgbClr val="59595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rot="5400000">
            <a:off x="2970472" y="3798959"/>
            <a:ext cx="1332000" cy="482139"/>
          </a:xfrm>
          <a:prstGeom prst="bentConnector3">
            <a:avLst>
              <a:gd name="adj1" fmla="val 100264"/>
            </a:avLst>
          </a:prstGeom>
          <a:ln>
            <a:solidFill>
              <a:srgbClr val="59595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26272" y="1357371"/>
            <a:ext cx="510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Факторы </a:t>
            </a:r>
            <a:r>
              <a:rPr lang="ru-RU" sz="1600" b="1" dirty="0" smtClean="0">
                <a:solidFill>
                  <a:srgbClr val="FF6600"/>
                </a:solidFill>
              </a:rPr>
              <a:t>внешней</a:t>
            </a:r>
            <a:r>
              <a:rPr lang="ru-RU" sz="1600" b="1" dirty="0" smtClean="0"/>
              <a:t> </a:t>
            </a:r>
            <a:r>
              <a:rPr lang="ru-RU" sz="1600" b="1" dirty="0"/>
              <a:t>среды, влияющие на производительность труда</a:t>
            </a:r>
            <a:endParaRPr lang="ru-RU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1009" y="2266446"/>
            <a:ext cx="31665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Социально-экономические факторы</a:t>
            </a:r>
          </a:p>
          <a:p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Политическая обстановка</a:t>
            </a:r>
          </a:p>
          <a:p>
            <a:endParaRPr lang="ru-RU" sz="1600" dirty="0" smtClean="0"/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Высокая конкуренция</a:t>
            </a:r>
            <a:endParaRPr lang="ru-RU" sz="1600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79941">
            <a:off x="5387028" y="5015867"/>
            <a:ext cx="565657" cy="5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60870">
            <a:off x="6023580" y="1336805"/>
            <a:ext cx="565657" cy="5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0640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КОРПОРАТИВНОЕ ОБУЧЕНИЕ И </a:t>
            </a:r>
            <a:br>
              <a:rPr lang="ru-RU" sz="2800" dirty="0" smtClean="0"/>
            </a:br>
            <a:r>
              <a:rPr lang="ru-RU" sz="2800" dirty="0" smtClean="0"/>
              <a:t>ПРОИЗВОДИТЕЛЬНОСТЬ ТРУДА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278" y="2921168"/>
            <a:ext cx="2300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6600"/>
                </a:solidFill>
              </a:rPr>
              <a:t>Факторы внутренней </a:t>
            </a:r>
            <a:r>
              <a:rPr lang="ru-RU" sz="2000" dirty="0" smtClean="0">
                <a:solidFill>
                  <a:srgbClr val="FF6600"/>
                </a:solidFill>
              </a:rPr>
              <a:t>среды</a:t>
            </a:r>
            <a:endParaRPr lang="ru-RU" sz="2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9023" y="2890390"/>
            <a:ext cx="34691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6600"/>
                </a:solidFill>
              </a:rPr>
              <a:t>Задачи поставленные работодателям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Рост производительности труда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Рост эффективности труда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 другие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1001366"/>
            <a:ext cx="48213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63366" y="2229465"/>
            <a:ext cx="8640000" cy="0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259402" y="6356350"/>
            <a:ext cx="2743200" cy="365125"/>
          </a:xfrm>
        </p:spPr>
        <p:txBody>
          <a:bodyPr/>
          <a:lstStyle/>
          <a:p>
            <a:fld id="{B08AB1B7-1096-48FE-B7C7-F65B95DC9F75}" type="slidenum">
              <a:rPr lang="ru-RU" smtClean="0"/>
              <a:t>3</a:t>
            </a:fld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01649" y="2112736"/>
            <a:ext cx="252000" cy="25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75893" y="2109021"/>
            <a:ext cx="252000" cy="25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991906" y="2103465"/>
            <a:ext cx="252000" cy="25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509316" y="2890389"/>
            <a:ext cx="3469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6600"/>
                </a:solidFill>
              </a:rPr>
              <a:t>Развитие комплексной системы Корпоративного обучения в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4236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702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ОПЫТ ТМК. КОРПОРАТИВНЫЙ УНИВЕРСИТЕТ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245" y="2276275"/>
            <a:ext cx="11062318" cy="3673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000" dirty="0" smtClean="0"/>
              <a:t>Стратегическая инициатива Корпоративного университета ТМК2</a:t>
            </a:r>
            <a:r>
              <a:rPr lang="en-US" sz="2000" dirty="0" smtClean="0"/>
              <a:t>U</a:t>
            </a:r>
            <a:r>
              <a:rPr lang="ru-RU" sz="2000" dirty="0" smtClean="0"/>
              <a:t> </a:t>
            </a:r>
            <a:r>
              <a:rPr lang="ru-RU" sz="2000" dirty="0" smtClean="0"/>
              <a:t>– управление компетентностью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91338" y="4238408"/>
            <a:ext cx="4745182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Процессы обучения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4702" y="1478864"/>
            <a:ext cx="10844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6600"/>
                </a:solidFill>
              </a:rPr>
              <a:t>Корпоративный университет ТМК2</a:t>
            </a:r>
            <a:r>
              <a:rPr lang="en-US" sz="2000" dirty="0" smtClean="0">
                <a:solidFill>
                  <a:srgbClr val="FF6600"/>
                </a:solidFill>
              </a:rPr>
              <a:t>U – </a:t>
            </a:r>
            <a:r>
              <a:rPr lang="ru-RU" sz="2000" dirty="0" smtClean="0">
                <a:solidFill>
                  <a:srgbClr val="FF6600"/>
                </a:solidFill>
              </a:rPr>
              <a:t>структурное подразделение компании ТМК</a:t>
            </a:r>
            <a:endParaRPr lang="ru-RU" sz="2000" dirty="0">
              <a:solidFill>
                <a:srgbClr val="FF66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14400" y="1001366"/>
            <a:ext cx="48213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259402" y="6356350"/>
            <a:ext cx="2743200" cy="365125"/>
          </a:xfrm>
        </p:spPr>
        <p:txBody>
          <a:bodyPr/>
          <a:lstStyle/>
          <a:p>
            <a:fld id="{B08AB1B7-1096-48FE-B7C7-F65B95DC9F75}" type="slidenum">
              <a:rPr lang="ru-RU" smtClean="0"/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8258" y="3867444"/>
            <a:ext cx="2634821" cy="87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Управление компетентностью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659970" y="4108391"/>
            <a:ext cx="5400000" cy="0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526306" y="3991662"/>
            <a:ext cx="252000" cy="25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61127" y="3991662"/>
            <a:ext cx="252000" cy="25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288594" y="2963500"/>
            <a:ext cx="3579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Текучесть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Укомплектованность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Производительность труда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Эффективность труда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Скорость обучения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Вовлеченность персонала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387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200" y="1502545"/>
            <a:ext cx="10881852" cy="99485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028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ПРОЕКТЫ – ДРАЙВЕРЫ ЭКОНОМИЧЕСКОГО РОСТА</a:t>
            </a:r>
            <a:endParaRPr lang="ru-RU" sz="2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14400" y="1001366"/>
            <a:ext cx="48213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29887" y="1603911"/>
            <a:ext cx="10782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Корпоративный университет ТМК2</a:t>
            </a:r>
            <a:r>
              <a:rPr lang="en-US" dirty="0" smtClean="0"/>
              <a:t>U</a:t>
            </a:r>
            <a:r>
              <a:rPr lang="ru-RU" dirty="0" smtClean="0"/>
              <a:t> активно влияет на рост производительности труда, создавая проекты – драйверы экономического роста и роста эффективности</a:t>
            </a:r>
          </a:p>
          <a:p>
            <a:r>
              <a:rPr lang="ru-RU" sz="2400" dirty="0" smtClean="0"/>
              <a:t>  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259402" y="6356350"/>
            <a:ext cx="2743200" cy="365125"/>
          </a:xfrm>
        </p:spPr>
        <p:txBody>
          <a:bodyPr/>
          <a:lstStyle/>
          <a:p>
            <a:fld id="{B08AB1B7-1096-48FE-B7C7-F65B95DC9F75}" type="slidenum">
              <a:rPr lang="ru-RU" smtClean="0"/>
              <a:t>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49067" y="3645278"/>
            <a:ext cx="10057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</a:rPr>
              <a:t>Программа дополнительного профессионального образования </a:t>
            </a:r>
            <a:r>
              <a:rPr lang="ru-RU" sz="2000" dirty="0" smtClean="0">
                <a:solidFill>
                  <a:srgbClr val="FF6600"/>
                </a:solidFill>
                <a:effectLst/>
              </a:rPr>
              <a:t>«Управление персоналом на металлургическом предприятии»</a:t>
            </a:r>
            <a:r>
              <a:rPr lang="ru-RU" sz="2000" dirty="0" smtClean="0">
                <a:effectLst/>
              </a:rPr>
              <a:t> совместно с </a:t>
            </a:r>
            <a:r>
              <a:rPr lang="ru-RU" sz="2000" dirty="0" err="1" smtClean="0">
                <a:effectLst/>
              </a:rPr>
              <a:t>ЭТиУП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УрГЭУ</a:t>
            </a:r>
            <a:endParaRPr lang="ru-RU" sz="2000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9067" y="2774564"/>
            <a:ext cx="8131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</a:rPr>
              <a:t>Развитие линейки образовательных курсов </a:t>
            </a:r>
            <a:r>
              <a:rPr lang="en-US" sz="2000" dirty="0">
                <a:solidFill>
                  <a:srgbClr val="FF6600"/>
                </a:solidFill>
              </a:rPr>
              <a:t>Lean 6 Sigma</a:t>
            </a:r>
            <a:endParaRPr lang="ru-RU" sz="2000" dirty="0">
              <a:effectLst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27147" y="2826793"/>
            <a:ext cx="252000" cy="25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327147" y="4027110"/>
            <a:ext cx="252000" cy="25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27147" y="5267257"/>
            <a:ext cx="252000" cy="25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49067" y="5011425"/>
            <a:ext cx="10057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</a:rPr>
              <a:t>Магистерская программа </a:t>
            </a:r>
            <a:r>
              <a:rPr lang="ru-RU" sz="2000" dirty="0" smtClean="0">
                <a:solidFill>
                  <a:srgbClr val="FF6600"/>
                </a:solidFill>
                <a:effectLst/>
              </a:rPr>
              <a:t>«Управление металлургическим предприятием»</a:t>
            </a:r>
            <a:r>
              <a:rPr lang="ru-RU" sz="2000" dirty="0" smtClean="0">
                <a:effectLst/>
              </a:rPr>
              <a:t> совместно с ВШЭМ УрФУ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51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8200" y="1502545"/>
            <a:ext cx="10881852" cy="99485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028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6600"/>
                </a:solidFill>
              </a:rPr>
              <a:t>ТМК2</a:t>
            </a:r>
            <a:r>
              <a:rPr lang="en-US" sz="2800" dirty="0">
                <a:solidFill>
                  <a:srgbClr val="FF6600"/>
                </a:solidFill>
              </a:rPr>
              <a:t>U</a:t>
            </a:r>
            <a:r>
              <a:rPr lang="ru-RU" sz="2800" dirty="0">
                <a:solidFill>
                  <a:srgbClr val="FF6600"/>
                </a:solidFill>
              </a:rPr>
              <a:t> </a:t>
            </a:r>
            <a:r>
              <a:rPr lang="ru-RU" sz="2800" dirty="0"/>
              <a:t>И</a:t>
            </a:r>
            <a:r>
              <a:rPr lang="en-US" sz="2800" dirty="0"/>
              <a:t> LEAN 6 SIGMA</a:t>
            </a:r>
            <a:endParaRPr lang="ru-RU" sz="2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14400" y="1001366"/>
            <a:ext cx="48213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29887" y="1603911"/>
            <a:ext cx="10782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Тезис </a:t>
            </a:r>
            <a:r>
              <a:rPr lang="ru-RU" dirty="0" smtClean="0"/>
              <a:t>национального проекта </a:t>
            </a:r>
            <a:r>
              <a:rPr lang="ru-RU" dirty="0">
                <a:solidFill>
                  <a:srgbClr val="FF6600"/>
                </a:solidFill>
              </a:rPr>
              <a:t>«Производительность труда и поддержка </a:t>
            </a:r>
            <a:r>
              <a:rPr lang="ru-RU" dirty="0" smtClean="0">
                <a:solidFill>
                  <a:srgbClr val="FF6600"/>
                </a:solidFill>
              </a:rPr>
              <a:t>занятости»</a:t>
            </a:r>
            <a:r>
              <a:rPr lang="ru-RU" dirty="0" smtClean="0"/>
              <a:t>:</a:t>
            </a:r>
            <a:r>
              <a:rPr lang="ru-RU" dirty="0" smtClean="0">
                <a:solidFill>
                  <a:srgbClr val="FF6600"/>
                </a:solidFill>
              </a:rPr>
              <a:t> </a:t>
            </a:r>
            <a:r>
              <a:rPr lang="ru-RU" dirty="0" smtClean="0"/>
              <a:t>основа роста производительности труда – развитие технологий бережливого производства</a:t>
            </a:r>
          </a:p>
          <a:p>
            <a:r>
              <a:rPr lang="ru-RU" sz="2400" dirty="0" smtClean="0"/>
              <a:t>  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259402" y="6356350"/>
            <a:ext cx="2743200" cy="365125"/>
          </a:xfrm>
        </p:spPr>
        <p:txBody>
          <a:bodyPr/>
          <a:lstStyle/>
          <a:p>
            <a:fld id="{B08AB1B7-1096-48FE-B7C7-F65B95DC9F75}" type="slidenum">
              <a:rPr lang="ru-RU" smtClean="0"/>
              <a:t>6</a:t>
            </a:fld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870019" y="4652739"/>
            <a:ext cx="1800000" cy="18000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Создание системы аудитов проектов </a:t>
            </a:r>
          </a:p>
          <a:p>
            <a:pPr algn="ctr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effectLst/>
              </a:rPr>
              <a:t>«5</a:t>
            </a:r>
            <a:r>
              <a:rPr lang="en-US" sz="1400" b="1" dirty="0">
                <a:solidFill>
                  <a:schemeClr val="tx1"/>
                </a:solidFill>
                <a:effectLst/>
              </a:rPr>
              <a:t>S+1</a:t>
            </a:r>
            <a:r>
              <a:rPr lang="ru-RU" sz="1400" b="1" dirty="0">
                <a:solidFill>
                  <a:schemeClr val="tx1"/>
                </a:solidFill>
                <a:effectLst/>
              </a:rPr>
              <a:t>»</a:t>
            </a:r>
            <a:r>
              <a:rPr lang="en-US" sz="1400" b="1" dirty="0">
                <a:solidFill>
                  <a:schemeClr val="tx1"/>
                </a:solidFill>
                <a:effectLst/>
              </a:rPr>
              <a:t> </a:t>
            </a:r>
            <a:endParaRPr lang="ru-RU" sz="1400" b="1" dirty="0">
              <a:solidFill>
                <a:schemeClr val="tx1"/>
              </a:solidFill>
              <a:effectLst/>
            </a:endParaRP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  <a:effectLst/>
              </a:rPr>
              <a:t>на каждое рабочее место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1479" y="2678777"/>
            <a:ext cx="1095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1600" dirty="0">
                <a:effectLst/>
                <a:cs typeface="Arial" panose="020B0604020202020204" pitchFamily="34" charset="0"/>
              </a:rPr>
              <a:t>Методология ЛИН ШЕСТЬ СИГМ в ПАО «ТМК»  внедрена ПРИКАЗОМ от 14.05.2012г. №110 «О развитии корпоративной системы улучшений»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7445" y="3556017"/>
            <a:ext cx="1868278" cy="41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</a:rPr>
              <a:t>2010-2011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832720" y="3538012"/>
            <a:ext cx="1887332" cy="41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</a:rPr>
              <a:t>2016-2022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386624" y="4652739"/>
            <a:ext cx="1800000" cy="18000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Создание системы </a:t>
            </a:r>
            <a:r>
              <a:rPr lang="ru-RU" sz="1400" dirty="0" smtClean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корпоративного внутреннего </a:t>
            </a:r>
            <a:r>
              <a:rPr lang="ru-RU" sz="14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обучения </a:t>
            </a:r>
          </a:p>
          <a:p>
            <a:pPr algn="ctr"/>
            <a:endParaRPr lang="ru-RU" sz="1400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62568" y="3556017"/>
            <a:ext cx="1004708" cy="41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</a:rPr>
              <a:t>2015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969168" y="4652739"/>
            <a:ext cx="1800000" cy="18000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/>
                <a:cs typeface="Arial" panose="020B0604020202020204" pitchFamily="34" charset="0"/>
              </a:rPr>
              <a:t>Реализация </a:t>
            </a:r>
            <a:r>
              <a:rPr lang="ru-RU" sz="1400" dirty="0">
                <a:effectLst/>
                <a:cs typeface="Arial" panose="020B0604020202020204" pitchFamily="34" charset="0"/>
              </a:rPr>
              <a:t>пилотных проектов по </a:t>
            </a:r>
            <a:r>
              <a:rPr lang="ru-RU" sz="1400" dirty="0">
                <a:effectLst/>
              </a:rPr>
              <a:t>5</a:t>
            </a:r>
            <a:r>
              <a:rPr lang="en-US" sz="1400" dirty="0">
                <a:effectLst/>
              </a:rPr>
              <a:t>S+1 </a:t>
            </a:r>
            <a:r>
              <a:rPr lang="ru-RU" sz="1400" dirty="0">
                <a:effectLst/>
              </a:rPr>
              <a:t>и ТРМ, получение </a:t>
            </a:r>
            <a:r>
              <a:rPr lang="ru-RU" sz="1400" dirty="0" smtClean="0">
                <a:effectLst/>
              </a:rPr>
              <a:t>специалистами </a:t>
            </a:r>
            <a:r>
              <a:rPr lang="ru-RU" sz="1400" dirty="0">
                <a:effectLst/>
              </a:rPr>
              <a:t>квалификации «Мастер Черный пояс»</a:t>
            </a:r>
            <a:r>
              <a:rPr lang="ru-RU" sz="1400" dirty="0">
                <a:effectLst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15819" y="3540514"/>
            <a:ext cx="1887332" cy="41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</a:rPr>
              <a:t>2013-2014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699414" y="4652739"/>
            <a:ext cx="1800000" cy="18000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Создание Корпоративной системы улучшений (КСУ) </a:t>
            </a:r>
          </a:p>
          <a:p>
            <a:pPr algn="ctr"/>
            <a:endParaRPr lang="ru-RU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25246" y="3526499"/>
            <a:ext cx="1148336" cy="41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</a:rPr>
              <a:t>2012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79147" y="4652739"/>
            <a:ext cx="1800000" cy="18000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Обучение </a:t>
            </a:r>
            <a:r>
              <a:rPr lang="ru-RU" sz="1400" dirty="0" smtClean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специалистов </a:t>
            </a:r>
            <a:r>
              <a:rPr lang="ru-RU" sz="14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и реализация пилотных проектов </a:t>
            </a:r>
            <a:r>
              <a:rPr lang="ru-RU" sz="1400" dirty="0" smtClean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улучшений </a:t>
            </a:r>
            <a:r>
              <a:rPr lang="ru-RU" sz="14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«Лин Шесть Сигм»</a:t>
            </a:r>
          </a:p>
          <a:p>
            <a:pPr algn="ctr"/>
            <a:endParaRPr lang="ru-RU" sz="1400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46602" y="4128055"/>
            <a:ext cx="11556000" cy="0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396538" y="4027110"/>
            <a:ext cx="252000" cy="25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73414" y="4027110"/>
            <a:ext cx="252000" cy="25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869168" y="4027110"/>
            <a:ext cx="252000" cy="25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38922" y="4027110"/>
            <a:ext cx="252000" cy="25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646598" y="4027110"/>
            <a:ext cx="252000" cy="25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028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ТМК2</a:t>
            </a:r>
            <a:r>
              <a:rPr lang="en-US" sz="2800" dirty="0" smtClean="0">
                <a:solidFill>
                  <a:srgbClr val="FF6600"/>
                </a:solidFill>
              </a:rPr>
              <a:t>U</a:t>
            </a:r>
            <a:r>
              <a:rPr lang="ru-RU" sz="2800" dirty="0" smtClean="0">
                <a:solidFill>
                  <a:srgbClr val="FF6600"/>
                </a:solidFill>
              </a:rPr>
              <a:t> </a:t>
            </a:r>
            <a:r>
              <a:rPr lang="ru-RU" sz="2800" dirty="0" smtClean="0"/>
              <a:t>И</a:t>
            </a:r>
            <a:r>
              <a:rPr lang="en-US" sz="2800" dirty="0" smtClean="0"/>
              <a:t> LEAN 6 SIGMA</a:t>
            </a:r>
            <a:endParaRPr lang="ru-RU" sz="2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14400" y="1001366"/>
            <a:ext cx="48213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38200" y="1230285"/>
            <a:ext cx="10782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Корпоративный университет принимает активное участие во внедрении технологий бережливого производства в компании развивая линейку обучающих курсов </a:t>
            </a:r>
            <a:r>
              <a:rPr lang="en-US" dirty="0" smtClean="0">
                <a:solidFill>
                  <a:srgbClr val="FF6600"/>
                </a:solidFill>
              </a:rPr>
              <a:t>Lean 6 Sigma</a:t>
            </a:r>
            <a:endParaRPr lang="ru-RU" dirty="0" smtClean="0">
              <a:solidFill>
                <a:srgbClr val="FF6600"/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259402" y="6356350"/>
            <a:ext cx="2743200" cy="365125"/>
          </a:xfrm>
        </p:spPr>
        <p:txBody>
          <a:bodyPr/>
          <a:lstStyle/>
          <a:p>
            <a:fld id="{B08AB1B7-1096-48FE-B7C7-F65B95DC9F75}" type="slidenum">
              <a:rPr lang="ru-RU" smtClean="0"/>
              <a:t>7</a:t>
            </a:fld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4400" y="2141736"/>
            <a:ext cx="5169462" cy="7119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Программа: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Методология </a:t>
            </a:r>
            <a:r>
              <a:rPr lang="ru-RU" sz="1400" b="1" dirty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«Лин 6 Сигм». Зеленый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пояс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Формат: очно, дистанционно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Продолжительность: 256 часов </a:t>
            </a:r>
            <a:endParaRPr lang="ru-RU" sz="14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6538" y="3080179"/>
            <a:ext cx="5169462" cy="7119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Программа: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Методология </a:t>
            </a:r>
            <a:r>
              <a:rPr lang="ru-RU" sz="1400" b="1" dirty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«Лин 6 Сигм».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5S+1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Формат: очно, дистанционно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Продолжительность: 64 часа </a:t>
            </a:r>
            <a:endParaRPr lang="ru-RU" sz="14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26538" y="4018622"/>
            <a:ext cx="5169462" cy="7119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Программа: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Методология </a:t>
            </a:r>
            <a:r>
              <a:rPr lang="ru-RU" sz="1400" b="1" dirty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«Лин 6 Сигм».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5S+1 Офис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Формат: очно, дистанционно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Продолжительность: 54 часа </a:t>
            </a:r>
            <a:endParaRPr lang="ru-RU" sz="14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6537" y="4957065"/>
            <a:ext cx="5169462" cy="7119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Программа: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Методология </a:t>
            </a:r>
            <a:r>
              <a:rPr lang="ru-RU" sz="1400" b="1" dirty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«Лин 6 Сигм».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TPM</a:t>
            </a:r>
            <a:endParaRPr lang="ru-RU" sz="1400" b="1" dirty="0" smtClean="0">
              <a:solidFill>
                <a:schemeClr val="tx1"/>
              </a:solidFill>
              <a:latin typeface="+mj-lt"/>
              <a:ea typeface="Times New Roman"/>
              <a:cs typeface="Calibri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Формат: очно, дистанционно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Продолжительность: 96 часа </a:t>
            </a:r>
            <a:endParaRPr lang="ru-RU" sz="14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26537" y="5895508"/>
            <a:ext cx="5169462" cy="7119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Программа: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Методология «Лин 6 Сигм». </a:t>
            </a:r>
            <a:r>
              <a:rPr lang="en-US" sz="1400" b="1" dirty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SMED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Формат: очно, дистанционно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  <a:ea typeface="Times New Roman"/>
                <a:cs typeface="Calibri"/>
              </a:rPr>
              <a:t>Продолжительность: 53 часа </a:t>
            </a:r>
            <a:endParaRPr lang="ru-RU" sz="14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02477" y="2141736"/>
            <a:ext cx="0" cy="43573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88265" y="2636830"/>
            <a:ext cx="514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программам линейки </a:t>
            </a:r>
            <a:r>
              <a:rPr lang="en-US" dirty="0"/>
              <a:t>Lean 6 Sigma</a:t>
            </a:r>
            <a:endParaRPr lang="ru-RU" dirty="0"/>
          </a:p>
          <a:p>
            <a:r>
              <a:rPr lang="ru-RU" dirty="0" smtClean="0"/>
              <a:t>пройдено свыше </a:t>
            </a:r>
            <a:r>
              <a:rPr lang="ru-RU" dirty="0" smtClean="0">
                <a:solidFill>
                  <a:srgbClr val="FF6600"/>
                </a:solidFill>
              </a:rPr>
              <a:t>4200</a:t>
            </a:r>
            <a:r>
              <a:rPr lang="ru-RU" dirty="0" smtClean="0"/>
              <a:t> </a:t>
            </a:r>
            <a:r>
              <a:rPr lang="ru-RU" dirty="0" err="1" smtClean="0"/>
              <a:t>человекообучений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688265" y="3591756"/>
            <a:ext cx="514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обучено и аттестовано </a:t>
            </a:r>
            <a:r>
              <a:rPr lang="ru-RU" dirty="0" smtClean="0">
                <a:solidFill>
                  <a:srgbClr val="FF6600"/>
                </a:solidFill>
              </a:rPr>
              <a:t>35</a:t>
            </a:r>
            <a:r>
              <a:rPr lang="ru-RU" dirty="0" smtClean="0"/>
              <a:t> внутренних бизнес-тренеров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688265" y="2055162"/>
            <a:ext cx="29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 период 2017-2019 гг.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88264" y="4407413"/>
            <a:ext cx="514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178</a:t>
            </a:r>
            <a:r>
              <a:rPr lang="ru-RU" dirty="0" smtClean="0"/>
              <a:t> сотрудников получили статус </a:t>
            </a:r>
            <a:r>
              <a:rPr lang="ru-RU" dirty="0" smtClean="0">
                <a:solidFill>
                  <a:srgbClr val="FF6600"/>
                </a:solidFill>
              </a:rPr>
              <a:t>«Зеленый пояс»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88264" y="5266080"/>
            <a:ext cx="514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46</a:t>
            </a:r>
            <a:r>
              <a:rPr lang="ru-RU" dirty="0" smtClean="0"/>
              <a:t> сотрудников получили статус </a:t>
            </a:r>
            <a:r>
              <a:rPr lang="ru-RU" dirty="0" smtClean="0">
                <a:solidFill>
                  <a:srgbClr val="FF6600"/>
                </a:solidFill>
              </a:rPr>
              <a:t>«Черный пояс»</a:t>
            </a:r>
            <a:endParaRPr lang="ru-RU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241"/>
          </a:xfrm>
        </p:spPr>
        <p:txBody>
          <a:bodyPr>
            <a:normAutofit/>
          </a:bodyPr>
          <a:lstStyle/>
          <a:p>
            <a:r>
              <a:rPr lang="ru-RU" sz="2800" cap="all" dirty="0" smtClean="0"/>
              <a:t>ДПО Управление персоналом</a:t>
            </a:r>
            <a:endParaRPr lang="ru-RU" sz="2800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716" y="1114183"/>
            <a:ext cx="8462840" cy="17258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Программа разработана совместно с </a:t>
            </a:r>
            <a:r>
              <a:rPr lang="ru-RU" sz="1800" dirty="0" err="1" smtClean="0"/>
              <a:t>УрГЭУ</a:t>
            </a:r>
            <a:r>
              <a:rPr lang="ru-RU" sz="1800" dirty="0" smtClean="0"/>
              <a:t> и реализуется преподавателями кафедры </a:t>
            </a:r>
            <a:r>
              <a:rPr lang="ru-RU" sz="1800" dirty="0" err="1" smtClean="0"/>
              <a:t>ЭТиУП</a:t>
            </a:r>
            <a:r>
              <a:rPr lang="ru-RU" sz="1800" dirty="0" smtClean="0"/>
              <a:t> </a:t>
            </a:r>
            <a:r>
              <a:rPr lang="ru-RU" sz="1800" dirty="0" err="1" smtClean="0"/>
              <a:t>УрГЭУ</a:t>
            </a:r>
            <a:endParaRPr lang="ru-RU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Запущена в 2018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Обучено 2 группы, всего 39 человек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Разработано 39 проектов по улучшению </a:t>
            </a:r>
            <a:r>
              <a:rPr lang="en-US" sz="1800" dirty="0" smtClean="0"/>
              <a:t>HR</a:t>
            </a:r>
            <a:r>
              <a:rPr lang="ru-RU" sz="1800" dirty="0" smtClean="0"/>
              <a:t>-процессов на предприятиях. 64% проектов связанны с тематиками производительности и эффективности  труда</a:t>
            </a:r>
            <a:endParaRPr lang="ru-RU" sz="1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14400" y="1001366"/>
            <a:ext cx="48213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259402" y="6356350"/>
            <a:ext cx="2743200" cy="365125"/>
          </a:xfrm>
        </p:spPr>
        <p:txBody>
          <a:bodyPr/>
          <a:lstStyle/>
          <a:p>
            <a:fld id="{B08AB1B7-1096-48FE-B7C7-F65B95DC9F75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 descr="Картинки по запросу ургэ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24" y="1238520"/>
            <a:ext cx="1944000" cy="12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8349" y="3429000"/>
            <a:ext cx="2448000" cy="244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 «Управление персоналом на металлургическом предприятии»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49557" y="3429000"/>
            <a:ext cx="2448000" cy="244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Участники обучения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815124" y="4631680"/>
            <a:ext cx="288000" cy="1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16200000">
            <a:off x="-266473" y="4188577"/>
            <a:ext cx="3096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Практический опыт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Научное осмысление </a:t>
            </a:r>
            <a:r>
              <a:rPr lang="en-US" sz="1600" dirty="0" smtClean="0"/>
              <a:t>HR-</a:t>
            </a:r>
            <a:r>
              <a:rPr lang="ru-RU" sz="1600" dirty="0" smtClean="0"/>
              <a:t>процессов</a:t>
            </a:r>
            <a:endParaRPr lang="ru-RU" sz="16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857516" y="4631680"/>
            <a:ext cx="288000" cy="1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 rot="16200000">
            <a:off x="4498536" y="3915965"/>
            <a:ext cx="30960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Методики управления персоналом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Методология повышения производительности и эффективности труда</a:t>
            </a:r>
            <a:endParaRPr lang="ru-RU" sz="16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702583" y="4631680"/>
            <a:ext cx="288000" cy="1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839318" y="4653000"/>
            <a:ext cx="288000" cy="1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175553" y="4093071"/>
            <a:ext cx="18270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Реализация полученных знаний на практике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01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241"/>
          </a:xfrm>
        </p:spPr>
        <p:txBody>
          <a:bodyPr>
            <a:normAutofit/>
          </a:bodyPr>
          <a:lstStyle/>
          <a:p>
            <a:r>
              <a:rPr lang="ru-RU" sz="2800" cap="all" dirty="0" smtClean="0"/>
              <a:t>Магистратура</a:t>
            </a:r>
            <a:endParaRPr lang="ru-RU" sz="2800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0348" y="1132757"/>
            <a:ext cx="8921165" cy="179192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Магистерская программа «Управление металлургическим предприятием» разработана специально для сотрудников кадрового резерва предприятий группы ТМК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1 группа запущена в сентябре 2019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Первый набор составил 27 человек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Планируется минимум 3 набора (2019,2020, 2021 гг.)</a:t>
            </a:r>
            <a:endParaRPr lang="ru-RU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Программа реализуется преподавателями ВШЭМ УрФУ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14400" y="1001366"/>
            <a:ext cx="48213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259402" y="6356350"/>
            <a:ext cx="2743200" cy="365125"/>
          </a:xfrm>
        </p:spPr>
        <p:txBody>
          <a:bodyPr/>
          <a:lstStyle/>
          <a:p>
            <a:fld id="{B08AB1B7-1096-48FE-B7C7-F65B95DC9F75}" type="slidenum">
              <a:rPr lang="ru-RU" smtClean="0"/>
              <a:t>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8349" y="3744884"/>
            <a:ext cx="2448000" cy="244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Магистратура</a:t>
            </a:r>
          </a:p>
          <a:p>
            <a:pPr algn="ctr"/>
            <a:r>
              <a:rPr lang="ru-RU" dirty="0"/>
              <a:t>«Управление металлургическим предприятием»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49557" y="3744884"/>
            <a:ext cx="2448000" cy="244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Участники обучения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815124" y="4947564"/>
            <a:ext cx="288000" cy="1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16200000">
            <a:off x="-368609" y="4483487"/>
            <a:ext cx="33002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Практический опыт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Теория экономики, менеджмента, производства</a:t>
            </a:r>
            <a:endParaRPr lang="ru-RU" sz="1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849202" y="4947564"/>
            <a:ext cx="288000" cy="1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16200000">
            <a:off x="4582864" y="4546839"/>
            <a:ext cx="2927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Методики управления предприятием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Механизмы повышения производительности и эффективности труда</a:t>
            </a:r>
            <a:endParaRPr lang="ru-RU" sz="1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702583" y="4947564"/>
            <a:ext cx="288000" cy="1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839318" y="4968884"/>
            <a:ext cx="288000" cy="1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175553" y="4408955"/>
            <a:ext cx="18270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Реализация полученных знаний на практике</a:t>
            </a:r>
            <a:endParaRPr lang="ru-RU" sz="1600" dirty="0"/>
          </a:p>
        </p:txBody>
      </p:sp>
      <p:pic>
        <p:nvPicPr>
          <p:cNvPr id="2050" name="Picture 2" descr="Картинки по запросу урфу вшэ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17" y="1637607"/>
            <a:ext cx="1946090" cy="87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589</Words>
  <Application>Microsoft Office PowerPoint</Application>
  <PresentationFormat>Широкоэкранный</PresentationFormat>
  <Paragraphs>122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Тема Office</vt:lpstr>
      <vt:lpstr>Корпоративное обучение  как драйвер роста производительности труда</vt:lpstr>
      <vt:lpstr>ПРОИЗВОДИТЕЛЬНОСТЬ ТРУДА</vt:lpstr>
      <vt:lpstr>КОРПОРАТИВНОЕ ОБУЧЕНИЕ И  ПРОИЗВОДИТЕЛЬНОСТЬ ТРУДА </vt:lpstr>
      <vt:lpstr>ОПЫТ ТМК. КОРПОРАТИВНЫЙ УНИВЕРСИТЕТ</vt:lpstr>
      <vt:lpstr>ПРОЕКТЫ – ДРАЙВЕРЫ ЭКОНОМИЧЕСКОГО РОСТА</vt:lpstr>
      <vt:lpstr>ТМК2U И LEAN 6 SIGMA</vt:lpstr>
      <vt:lpstr>ТМК2U И LEAN 6 SIGMA</vt:lpstr>
      <vt:lpstr>ДПО Управление персоналом</vt:lpstr>
      <vt:lpstr>Магистратура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Инвестиции в человеческий капитал</dc:title>
  <dc:creator>Шистерова Наталья Алексеевна</dc:creator>
  <cp:lastModifiedBy>Шистерова Наталья Алексеевна</cp:lastModifiedBy>
  <cp:revision>21</cp:revision>
  <cp:lastPrinted>2019-10-30T06:14:53Z</cp:lastPrinted>
  <dcterms:created xsi:type="dcterms:W3CDTF">2019-10-30T03:45:48Z</dcterms:created>
  <dcterms:modified xsi:type="dcterms:W3CDTF">2019-10-30T14:22:34Z</dcterms:modified>
</cp:coreProperties>
</file>